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0"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59"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0B84FA6-9E59-451D-BBA1-CDCD81C6457F}" type="datetimeFigureOut">
              <a:rPr kumimoji="1" lang="ja-JP" altLang="en-US" smtClean="0"/>
              <a:t>2020/12/3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F3B62FB-7219-4C21-91F7-C00E373B424E}" type="slidenum">
              <a:rPr kumimoji="1" lang="ja-JP" altLang="en-US" smtClean="0"/>
              <a:t>‹#›</a:t>
            </a:fld>
            <a:endParaRPr kumimoji="1" lang="ja-JP" altLang="en-US"/>
          </a:p>
        </p:txBody>
      </p:sp>
    </p:spTree>
    <p:extLst>
      <p:ext uri="{BB962C8B-B14F-4D97-AF65-F5344CB8AC3E}">
        <p14:creationId xmlns:p14="http://schemas.microsoft.com/office/powerpoint/2010/main" val="22753037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F3B62FB-7219-4C21-91F7-C00E373B424E}" type="slidenum">
              <a:rPr kumimoji="1" lang="ja-JP" altLang="en-US" smtClean="0"/>
              <a:t>1</a:t>
            </a:fld>
            <a:endParaRPr kumimoji="1" lang="ja-JP" altLang="en-US"/>
          </a:p>
        </p:txBody>
      </p:sp>
    </p:spTree>
    <p:extLst>
      <p:ext uri="{BB962C8B-B14F-4D97-AF65-F5344CB8AC3E}">
        <p14:creationId xmlns:p14="http://schemas.microsoft.com/office/powerpoint/2010/main" val="2802769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381788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703218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242199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142389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195737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2664197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380093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1244563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402838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2578163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A25EFDB-C3C9-41BF-88C1-13A4863AE788}" type="datetimeFigureOut">
              <a:rPr kumimoji="1" lang="ja-JP" altLang="en-US" smtClean="0"/>
              <a:t>2020/12/3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425141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25EFDB-C3C9-41BF-88C1-13A4863AE788}" type="datetimeFigureOut">
              <a:rPr kumimoji="1" lang="ja-JP" altLang="en-US" smtClean="0"/>
              <a:t>2020/12/3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E03BC-263C-4AD6-8F84-804BD5E24710}" type="slidenum">
              <a:rPr kumimoji="1" lang="ja-JP" altLang="en-US" smtClean="0"/>
              <a:t>‹#›</a:t>
            </a:fld>
            <a:endParaRPr kumimoji="1" lang="ja-JP" altLang="en-US"/>
          </a:p>
        </p:txBody>
      </p:sp>
    </p:spTree>
    <p:extLst>
      <p:ext uri="{BB962C8B-B14F-4D97-AF65-F5344CB8AC3E}">
        <p14:creationId xmlns:p14="http://schemas.microsoft.com/office/powerpoint/2010/main" val="3336439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577129" y="704674"/>
            <a:ext cx="5503180" cy="4446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400"/>
              </a:spcBef>
            </a:pPr>
            <a:r>
              <a:rPr lang="ja-JP" altLang="en-US" sz="900" dirty="0" smtClean="0">
                <a:solidFill>
                  <a:schemeClr val="tx1"/>
                </a:solidFill>
              </a:rPr>
              <a:t>○健康診査は「年齢と加入している医療保険」により内容、受ける場所、申込み先、自己負担金等が異なります。</a:t>
            </a:r>
            <a:endParaRPr lang="en-US" altLang="ja-JP" sz="900" dirty="0" smtClean="0">
              <a:solidFill>
                <a:schemeClr val="tx1"/>
              </a:solidFill>
            </a:endParaRPr>
          </a:p>
          <a:p>
            <a:pPr>
              <a:spcBef>
                <a:spcPts val="400"/>
              </a:spcBef>
            </a:pPr>
            <a:r>
              <a:rPr lang="ja-JP" altLang="en-US" sz="900" dirty="0" smtClean="0">
                <a:solidFill>
                  <a:schemeClr val="tx1"/>
                </a:solidFill>
              </a:rPr>
              <a:t>○医療機関に受診中の方も健康診査を受けましょう。</a:t>
            </a:r>
            <a:endParaRPr lang="ja-JP" altLang="en-US" sz="900" dirty="0">
              <a:solidFill>
                <a:schemeClr val="tx1"/>
              </a:solidFill>
            </a:endParaRPr>
          </a:p>
        </p:txBody>
      </p:sp>
      <p:sp>
        <p:nvSpPr>
          <p:cNvPr id="8" name="角丸四角形 7"/>
          <p:cNvSpPr/>
          <p:nvPr/>
        </p:nvSpPr>
        <p:spPr>
          <a:xfrm>
            <a:off x="6685106" y="1300293"/>
            <a:ext cx="2130803" cy="488853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332375" y="307287"/>
            <a:ext cx="7830318" cy="339787"/>
          </a:xfrm>
        </p:spPr>
        <p:txBody>
          <a:bodyPr>
            <a:noAutofit/>
          </a:bodyPr>
          <a:lstStyle/>
          <a:p>
            <a:pPr algn="l"/>
            <a:r>
              <a:rPr lang="en-US" altLang="ja-JP" sz="1800" dirty="0"/>
              <a:t>【</a:t>
            </a:r>
            <a:r>
              <a:rPr lang="ja-JP" altLang="en-US" sz="1800" dirty="0"/>
              <a:t>令和</a:t>
            </a:r>
            <a:r>
              <a:rPr lang="en-US" altLang="ja-JP" sz="1800" dirty="0"/>
              <a:t>3</a:t>
            </a:r>
            <a:r>
              <a:rPr lang="ja-JP" altLang="en-US" sz="1800" dirty="0"/>
              <a:t>年度版</a:t>
            </a:r>
            <a:r>
              <a:rPr lang="en-US" altLang="ja-JP" sz="1800" dirty="0"/>
              <a:t>】</a:t>
            </a:r>
            <a:r>
              <a:rPr lang="ja-JP" altLang="en-US" sz="1800" dirty="0"/>
              <a:t>　</a:t>
            </a:r>
            <a:r>
              <a:rPr lang="ja-JP" altLang="en-US" sz="1800" dirty="0">
                <a:solidFill>
                  <a:srgbClr val="FF0000"/>
                </a:solidFill>
              </a:rPr>
              <a:t>○○（市・町・村）</a:t>
            </a:r>
            <a:r>
              <a:rPr lang="ja-JP" altLang="en-US" sz="1800" dirty="0"/>
              <a:t>民・特定・後期高齢者　健康診査の受け方</a:t>
            </a:r>
          </a:p>
        </p:txBody>
      </p:sp>
      <p:sp>
        <p:nvSpPr>
          <p:cNvPr id="3" name="サブタイトル 2"/>
          <p:cNvSpPr>
            <a:spLocks noGrp="1"/>
          </p:cNvSpPr>
          <p:nvPr>
            <p:ph type="subTitle" idx="1"/>
          </p:nvPr>
        </p:nvSpPr>
        <p:spPr>
          <a:xfrm>
            <a:off x="395068" y="1282254"/>
            <a:ext cx="270000" cy="648000"/>
          </a:xfrm>
          <a:ln/>
        </p:spPr>
        <p:style>
          <a:lnRef idx="2">
            <a:schemeClr val="dk1"/>
          </a:lnRef>
          <a:fillRef idx="1">
            <a:schemeClr val="lt1"/>
          </a:fillRef>
          <a:effectRef idx="0">
            <a:schemeClr val="dk1"/>
          </a:effectRef>
          <a:fontRef idx="minor">
            <a:schemeClr val="dk1"/>
          </a:fontRef>
        </p:style>
        <p:txBody>
          <a:bodyPr vert="eaVert" anchor="ctr" anchorCtr="0">
            <a:noAutofit/>
          </a:bodyPr>
          <a:lstStyle/>
          <a:p>
            <a:r>
              <a:rPr lang="ja-JP" altLang="en-US" sz="1000" dirty="0" smtClean="0"/>
              <a:t>～</a:t>
            </a:r>
            <a:r>
              <a:rPr lang="en-US" altLang="ja-JP" sz="1000" dirty="0"/>
              <a:t>39</a:t>
            </a:r>
            <a:r>
              <a:rPr lang="ja-JP" altLang="en-US" sz="1000" dirty="0"/>
              <a:t>歳</a:t>
            </a:r>
          </a:p>
        </p:txBody>
      </p:sp>
      <p:sp>
        <p:nvSpPr>
          <p:cNvPr id="4" name="サブタイトル 2"/>
          <p:cNvSpPr txBox="1">
            <a:spLocks/>
          </p:cNvSpPr>
          <p:nvPr/>
        </p:nvSpPr>
        <p:spPr>
          <a:xfrm>
            <a:off x="377165" y="2750617"/>
            <a:ext cx="270000" cy="648000"/>
          </a:xfrm>
          <a:prstGeom prst="rect">
            <a:avLst/>
          </a:prstGeom>
        </p:spPr>
        <p:style>
          <a:lnRef idx="2">
            <a:schemeClr val="dk1"/>
          </a:lnRef>
          <a:fillRef idx="1">
            <a:schemeClr val="lt1"/>
          </a:fillRef>
          <a:effectRef idx="0">
            <a:schemeClr val="dk1"/>
          </a:effectRef>
          <a:fontRef idx="minor">
            <a:schemeClr val="dk1"/>
          </a:fontRef>
        </p:style>
        <p:txBody>
          <a:bodyPr vert="eaVert"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en-US" altLang="ja-JP" sz="1000" dirty="0"/>
              <a:t>40</a:t>
            </a:r>
            <a:r>
              <a:rPr lang="ja-JP" altLang="en-US" sz="1000" dirty="0"/>
              <a:t>～</a:t>
            </a:r>
            <a:r>
              <a:rPr lang="en-US" altLang="ja-JP" sz="1000" dirty="0"/>
              <a:t>74</a:t>
            </a:r>
            <a:r>
              <a:rPr lang="ja-JP" altLang="en-US" sz="1000" dirty="0"/>
              <a:t>歳</a:t>
            </a:r>
          </a:p>
        </p:txBody>
      </p:sp>
      <p:sp>
        <p:nvSpPr>
          <p:cNvPr id="5" name="サブタイトル 2"/>
          <p:cNvSpPr txBox="1">
            <a:spLocks/>
          </p:cNvSpPr>
          <p:nvPr/>
        </p:nvSpPr>
        <p:spPr>
          <a:xfrm>
            <a:off x="360260" y="5626049"/>
            <a:ext cx="270000" cy="648000"/>
          </a:xfrm>
          <a:prstGeom prst="rect">
            <a:avLst/>
          </a:prstGeom>
        </p:spPr>
        <p:style>
          <a:lnRef idx="2">
            <a:schemeClr val="dk1"/>
          </a:lnRef>
          <a:fillRef idx="1">
            <a:schemeClr val="lt1"/>
          </a:fillRef>
          <a:effectRef idx="0">
            <a:schemeClr val="dk1"/>
          </a:effectRef>
          <a:fontRef idx="minor">
            <a:schemeClr val="dk1"/>
          </a:fontRef>
        </p:style>
        <p:txBody>
          <a:bodyPr vert="eaVert"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en-US" altLang="ja-JP" sz="1000" dirty="0" smtClean="0"/>
              <a:t>76</a:t>
            </a:r>
            <a:r>
              <a:rPr lang="ja-JP" altLang="en-US" sz="1000" dirty="0" smtClean="0"/>
              <a:t>歳</a:t>
            </a:r>
            <a:r>
              <a:rPr lang="ja-JP" altLang="en-US" sz="1000" dirty="0"/>
              <a:t>以上</a:t>
            </a:r>
          </a:p>
        </p:txBody>
      </p:sp>
      <p:sp>
        <p:nvSpPr>
          <p:cNvPr id="6" name="右矢印 5"/>
          <p:cNvSpPr/>
          <p:nvPr/>
        </p:nvSpPr>
        <p:spPr>
          <a:xfrm>
            <a:off x="805343" y="1475327"/>
            <a:ext cx="729967" cy="2108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右矢印 8"/>
          <p:cNvSpPr/>
          <p:nvPr/>
        </p:nvSpPr>
        <p:spPr>
          <a:xfrm>
            <a:off x="796954" y="2992889"/>
            <a:ext cx="612396" cy="1865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右矢印 9"/>
          <p:cNvSpPr/>
          <p:nvPr/>
        </p:nvSpPr>
        <p:spPr>
          <a:xfrm>
            <a:off x="763398" y="5914239"/>
            <a:ext cx="2684477" cy="176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サブタイトル 2"/>
          <p:cNvSpPr txBox="1">
            <a:spLocks/>
          </p:cNvSpPr>
          <p:nvPr/>
        </p:nvSpPr>
        <p:spPr>
          <a:xfrm>
            <a:off x="1577916" y="1261443"/>
            <a:ext cx="1386000" cy="653108"/>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800" dirty="0"/>
              <a:t>職場などで健診を</a:t>
            </a:r>
            <a:endParaRPr lang="en-US" altLang="ja-JP" sz="800" dirty="0"/>
          </a:p>
          <a:p>
            <a:r>
              <a:rPr lang="ja-JP" altLang="en-US" sz="800" dirty="0"/>
              <a:t>受ける機会がある。</a:t>
            </a:r>
          </a:p>
        </p:txBody>
      </p:sp>
      <p:sp>
        <p:nvSpPr>
          <p:cNvPr id="12" name="サブタイトル 2"/>
          <p:cNvSpPr txBox="1">
            <a:spLocks/>
          </p:cNvSpPr>
          <p:nvPr/>
        </p:nvSpPr>
        <p:spPr>
          <a:xfrm>
            <a:off x="1467546" y="2147581"/>
            <a:ext cx="270000" cy="3380764"/>
          </a:xfrm>
          <a:prstGeom prst="rect">
            <a:avLst/>
          </a:prstGeom>
        </p:spPr>
        <p:style>
          <a:lnRef idx="2">
            <a:schemeClr val="dk1"/>
          </a:lnRef>
          <a:fillRef idx="1">
            <a:schemeClr val="lt1"/>
          </a:fillRef>
          <a:effectRef idx="0">
            <a:schemeClr val="dk1"/>
          </a:effectRef>
          <a:fontRef idx="minor">
            <a:schemeClr val="dk1"/>
          </a:fontRef>
        </p:style>
        <p:txBody>
          <a:bodyPr vert="eaVert"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800" dirty="0"/>
              <a:t>保険証の発行元</a:t>
            </a:r>
            <a:r>
              <a:rPr lang="en-US" altLang="ja-JP" sz="800" dirty="0" smtClean="0"/>
              <a:t>【</a:t>
            </a:r>
            <a:r>
              <a:rPr lang="ja-JP" altLang="en-US" sz="800" dirty="0" smtClean="0"/>
              <a:t>保険者名称</a:t>
            </a:r>
            <a:r>
              <a:rPr lang="en-US" altLang="ja-JP" sz="800" dirty="0" smtClean="0"/>
              <a:t>】</a:t>
            </a:r>
            <a:r>
              <a:rPr lang="ja-JP" altLang="en-US" sz="800" dirty="0"/>
              <a:t>はどこですか？</a:t>
            </a:r>
          </a:p>
        </p:txBody>
      </p:sp>
      <p:sp>
        <p:nvSpPr>
          <p:cNvPr id="13" name="右矢印 12"/>
          <p:cNvSpPr/>
          <p:nvPr/>
        </p:nvSpPr>
        <p:spPr>
          <a:xfrm>
            <a:off x="1757840" y="2314234"/>
            <a:ext cx="135000" cy="194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 name="右矢印 13"/>
          <p:cNvSpPr/>
          <p:nvPr/>
        </p:nvSpPr>
        <p:spPr>
          <a:xfrm>
            <a:off x="1757838" y="3218702"/>
            <a:ext cx="135000" cy="194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 name="サブタイトル 2"/>
          <p:cNvSpPr txBox="1">
            <a:spLocks/>
          </p:cNvSpPr>
          <p:nvPr/>
        </p:nvSpPr>
        <p:spPr>
          <a:xfrm>
            <a:off x="1911525" y="2147581"/>
            <a:ext cx="1386000" cy="855677"/>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r>
              <a:rPr lang="ja-JP" altLang="en-US" sz="800" dirty="0"/>
              <a:t>①：市町村国民健康</a:t>
            </a:r>
            <a:r>
              <a:rPr lang="ja-JP" altLang="en-US" sz="800" dirty="0" smtClean="0"/>
              <a:t>保険</a:t>
            </a:r>
            <a:endParaRPr lang="en-US" altLang="ja-JP" sz="800" dirty="0" smtClean="0"/>
          </a:p>
          <a:p>
            <a:pPr algn="l"/>
            <a:r>
              <a:rPr lang="ja-JP" altLang="en-US" sz="800" dirty="0" smtClean="0"/>
              <a:t>（農業・自営業等</a:t>
            </a:r>
            <a:r>
              <a:rPr lang="ja-JP" altLang="en-US" sz="800" dirty="0">
                <a:solidFill>
                  <a:schemeClr val="tx1"/>
                </a:solidFill>
              </a:rPr>
              <a:t>とその家族</a:t>
            </a:r>
            <a:r>
              <a:rPr lang="ja-JP" altLang="en-US" sz="800" dirty="0" smtClean="0"/>
              <a:t>）</a:t>
            </a:r>
            <a:endParaRPr lang="en-US" altLang="ja-JP" sz="800" dirty="0"/>
          </a:p>
        </p:txBody>
      </p:sp>
      <p:sp>
        <p:nvSpPr>
          <p:cNvPr id="16" name="サブタイトル 2"/>
          <p:cNvSpPr txBox="1">
            <a:spLocks/>
          </p:cNvSpPr>
          <p:nvPr/>
        </p:nvSpPr>
        <p:spPr>
          <a:xfrm>
            <a:off x="1902011" y="3147772"/>
            <a:ext cx="1386473" cy="1290004"/>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r>
              <a:rPr lang="ja-JP" altLang="en-US" sz="800" dirty="0"/>
              <a:t>②</a:t>
            </a:r>
            <a:r>
              <a:rPr lang="ja-JP" altLang="en-US" sz="800" dirty="0" smtClean="0"/>
              <a:t>：保険証の発行元が①</a:t>
            </a:r>
            <a:r>
              <a:rPr lang="ja-JP" altLang="en-US" sz="800" dirty="0"/>
              <a:t>③</a:t>
            </a:r>
            <a:r>
              <a:rPr lang="ja-JP" altLang="en-US" sz="800" dirty="0" smtClean="0"/>
              <a:t>以外</a:t>
            </a:r>
            <a:endParaRPr lang="en-US" altLang="ja-JP" sz="800" dirty="0"/>
          </a:p>
          <a:p>
            <a:pPr algn="l">
              <a:lnSpc>
                <a:spcPct val="100000"/>
              </a:lnSpc>
            </a:pPr>
            <a:r>
              <a:rPr lang="ja-JP" altLang="en-US" sz="800" dirty="0"/>
              <a:t>（全国健康保険協会（協会けんぽ）、健康保険組合、共済</a:t>
            </a:r>
            <a:r>
              <a:rPr lang="ja-JP" altLang="en-US" sz="800" dirty="0" smtClean="0"/>
              <a:t>組合、国保組合など）</a:t>
            </a:r>
            <a:endParaRPr lang="en-US" altLang="ja-JP" sz="800" dirty="0" smtClean="0"/>
          </a:p>
          <a:p>
            <a:pPr algn="l">
              <a:lnSpc>
                <a:spcPct val="100000"/>
              </a:lnSpc>
            </a:pPr>
            <a:r>
              <a:rPr lang="ja-JP" altLang="en-US" sz="800" dirty="0" smtClean="0">
                <a:solidFill>
                  <a:schemeClr val="tx1"/>
                </a:solidFill>
              </a:rPr>
              <a:t>（会社員・公務員等</a:t>
            </a:r>
            <a:r>
              <a:rPr lang="ja-JP" altLang="en-US" sz="800" dirty="0"/>
              <a:t>とその方の収入で生活している家族</a:t>
            </a:r>
            <a:r>
              <a:rPr lang="ja-JP" altLang="en-US" sz="800" dirty="0" smtClean="0">
                <a:solidFill>
                  <a:schemeClr val="tx1"/>
                </a:solidFill>
              </a:rPr>
              <a:t>）</a:t>
            </a:r>
            <a:endParaRPr lang="en-US" altLang="ja-JP" sz="800" dirty="0">
              <a:solidFill>
                <a:schemeClr val="tx1"/>
              </a:solidFill>
            </a:endParaRPr>
          </a:p>
        </p:txBody>
      </p:sp>
      <p:sp>
        <p:nvSpPr>
          <p:cNvPr id="17" name="サブタイトル 2"/>
          <p:cNvSpPr txBox="1">
            <a:spLocks/>
          </p:cNvSpPr>
          <p:nvPr/>
        </p:nvSpPr>
        <p:spPr>
          <a:xfrm>
            <a:off x="1893371" y="4597167"/>
            <a:ext cx="1386000" cy="931179"/>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lnSpc>
                <a:spcPct val="100000"/>
              </a:lnSpc>
            </a:pPr>
            <a:r>
              <a:rPr lang="ja-JP" altLang="en-US" sz="800" dirty="0" smtClean="0"/>
              <a:t>③：長野県後期高齢者医療広域連合</a:t>
            </a:r>
            <a:endParaRPr lang="en-US" altLang="ja-JP" sz="800" dirty="0" smtClean="0"/>
          </a:p>
          <a:p>
            <a:pPr algn="l">
              <a:lnSpc>
                <a:spcPct val="100000"/>
              </a:lnSpc>
            </a:pPr>
            <a:r>
              <a:rPr lang="ja-JP" altLang="en-US" sz="800" dirty="0" smtClean="0"/>
              <a:t>（</a:t>
            </a:r>
            <a:r>
              <a:rPr lang="en-US" altLang="ja-JP" sz="800" dirty="0" smtClean="0"/>
              <a:t>65</a:t>
            </a:r>
            <a:r>
              <a:rPr lang="ja-JP" altLang="en-US" sz="800" dirty="0" smtClean="0"/>
              <a:t>歳以上の一定の障害者）</a:t>
            </a:r>
            <a:endParaRPr lang="en-US" altLang="ja-JP" sz="800" dirty="0" smtClean="0"/>
          </a:p>
        </p:txBody>
      </p:sp>
      <p:sp>
        <p:nvSpPr>
          <p:cNvPr id="21" name="右矢印 20"/>
          <p:cNvSpPr/>
          <p:nvPr/>
        </p:nvSpPr>
        <p:spPr>
          <a:xfrm>
            <a:off x="3069951" y="1326470"/>
            <a:ext cx="219236" cy="194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右矢印 21"/>
          <p:cNvSpPr/>
          <p:nvPr/>
        </p:nvSpPr>
        <p:spPr>
          <a:xfrm>
            <a:off x="3061436" y="1628324"/>
            <a:ext cx="210835" cy="1824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3" name="サブタイトル 2"/>
          <p:cNvSpPr txBox="1">
            <a:spLocks/>
          </p:cNvSpPr>
          <p:nvPr/>
        </p:nvSpPr>
        <p:spPr>
          <a:xfrm>
            <a:off x="2992710" y="1192774"/>
            <a:ext cx="351000" cy="105487"/>
          </a:xfrm>
          <a:prstGeom prst="rect">
            <a:avLst/>
          </a:prstGeom>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675" dirty="0"/>
              <a:t>はい</a:t>
            </a:r>
            <a:endParaRPr lang="en-US" altLang="ja-JP" sz="675" dirty="0"/>
          </a:p>
        </p:txBody>
      </p:sp>
      <p:sp>
        <p:nvSpPr>
          <p:cNvPr id="24" name="サブタイトル 2"/>
          <p:cNvSpPr txBox="1">
            <a:spLocks/>
          </p:cNvSpPr>
          <p:nvPr/>
        </p:nvSpPr>
        <p:spPr>
          <a:xfrm>
            <a:off x="2987057" y="1828985"/>
            <a:ext cx="392750" cy="85380"/>
          </a:xfrm>
          <a:prstGeom prst="rect">
            <a:avLst/>
          </a:prstGeom>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675" dirty="0"/>
              <a:t>いいえ</a:t>
            </a:r>
            <a:endParaRPr lang="en-US" altLang="ja-JP" sz="675" dirty="0"/>
          </a:p>
        </p:txBody>
      </p:sp>
      <p:graphicFrame>
        <p:nvGraphicFramePr>
          <p:cNvPr id="30" name="表 29"/>
          <p:cNvGraphicFramePr>
            <a:graphicFrameLocks noGrp="1"/>
          </p:cNvGraphicFramePr>
          <p:nvPr>
            <p:extLst/>
          </p:nvPr>
        </p:nvGraphicFramePr>
        <p:xfrm>
          <a:off x="3473041" y="2159106"/>
          <a:ext cx="3028120" cy="842965"/>
        </p:xfrm>
        <a:graphic>
          <a:graphicData uri="http://schemas.openxmlformats.org/drawingml/2006/table">
            <a:tbl>
              <a:tblPr firstRow="1" bandRow="1">
                <a:tableStyleId>{5C22544A-7EE6-4342-B048-85BDC9FD1C3A}</a:tableStyleId>
              </a:tblPr>
              <a:tblGrid>
                <a:gridCol w="3028120">
                  <a:extLst>
                    <a:ext uri="{9D8B030D-6E8A-4147-A177-3AD203B41FA5}">
                      <a16:colId xmlns="" xmlns:a16="http://schemas.microsoft.com/office/drawing/2014/main" val="20000"/>
                    </a:ext>
                  </a:extLst>
                </a:gridCol>
              </a:tblGrid>
              <a:tr h="171068">
                <a:tc>
                  <a:txBody>
                    <a:bodyPr/>
                    <a:lstStyle/>
                    <a:p>
                      <a:r>
                        <a:rPr kumimoji="1" lang="ja-JP" altLang="en-US" sz="900" dirty="0" smtClean="0"/>
                        <a:t>特定健康診査（</a:t>
                      </a:r>
                      <a:r>
                        <a:rPr kumimoji="1" lang="en-US" altLang="ja-JP" sz="900" dirty="0" smtClean="0"/>
                        <a:t>40</a:t>
                      </a:r>
                      <a:r>
                        <a:rPr kumimoji="1" lang="ja-JP" altLang="en-US" sz="900" dirty="0" smtClean="0"/>
                        <a:t>～</a:t>
                      </a:r>
                      <a:r>
                        <a:rPr kumimoji="1" lang="en-US" altLang="ja-JP" sz="900" dirty="0" smtClean="0"/>
                        <a:t>74</a:t>
                      </a:r>
                      <a:r>
                        <a:rPr kumimoji="1" lang="ja-JP" altLang="en-US" sz="900" dirty="0" smtClean="0"/>
                        <a:t>歳の国民健康保険加入者）</a:t>
                      </a:r>
                      <a:endParaRPr kumimoji="1" lang="ja-JP" altLang="en-US" sz="900" dirty="0"/>
                    </a:p>
                  </a:txBody>
                  <a:tcPr marL="68580" marR="68580" marT="34290" marB="34290" anchor="ctr"/>
                </a:tc>
                <a:extLst>
                  <a:ext uri="{0D108BD9-81ED-4DB2-BD59-A6C34878D82A}">
                    <a16:rowId xmlns="" xmlns:a16="http://schemas.microsoft.com/office/drawing/2014/main" val="10000"/>
                  </a:ext>
                </a:extLst>
              </a:tr>
              <a:tr h="361143">
                <a:tc>
                  <a:txBody>
                    <a:bodyPr/>
                    <a:lstStyle/>
                    <a:p>
                      <a:r>
                        <a:rPr kumimoji="1" lang="ja-JP" altLang="en-US" sz="800" dirty="0" smtClean="0"/>
                        <a:t>◆市町村から「受診券」などの受診案内が自宅に届きます。</a:t>
                      </a:r>
                      <a:endParaRPr kumimoji="1" lang="en-US" altLang="ja-JP" sz="800" dirty="0" smtClean="0"/>
                    </a:p>
                    <a:p>
                      <a:r>
                        <a:rPr kumimoji="1" lang="ja-JP" altLang="en-US" sz="800" dirty="0" smtClean="0"/>
                        <a:t>◆特定健診を受けるには主に「個別健診」・「集団健診」の方法があります。</a:t>
                      </a:r>
                      <a:endParaRPr kumimoji="1" lang="ja-JP" altLang="en-US" sz="800" dirty="0"/>
                    </a:p>
                  </a:txBody>
                  <a:tcPr marL="68580" marR="68580" marT="34290" marB="34290" anchor="ctr"/>
                </a:tc>
                <a:extLst>
                  <a:ext uri="{0D108BD9-81ED-4DB2-BD59-A6C34878D82A}">
                    <a16:rowId xmlns="" xmlns:a16="http://schemas.microsoft.com/office/drawing/2014/main" val="10001"/>
                  </a:ext>
                </a:extLst>
              </a:tr>
              <a:tr h="2028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◆健診の費用・・・市町村により自己負担金額が異なります。</a:t>
                      </a:r>
                    </a:p>
                  </a:txBody>
                  <a:tcPr marL="68580" marR="68580" marT="34290" marB="34290" anchor="ctr"/>
                </a:tc>
                <a:extLst>
                  <a:ext uri="{0D108BD9-81ED-4DB2-BD59-A6C34878D82A}">
                    <a16:rowId xmlns="" xmlns:a16="http://schemas.microsoft.com/office/drawing/2014/main" val="10002"/>
                  </a:ext>
                </a:extLst>
              </a:tr>
            </a:tbl>
          </a:graphicData>
        </a:graphic>
      </p:graphicFrame>
      <p:sp>
        <p:nvSpPr>
          <p:cNvPr id="27" name="サブタイトル 2"/>
          <p:cNvSpPr txBox="1">
            <a:spLocks/>
          </p:cNvSpPr>
          <p:nvPr/>
        </p:nvSpPr>
        <p:spPr>
          <a:xfrm>
            <a:off x="3290515" y="3147772"/>
            <a:ext cx="299972" cy="644052"/>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800" dirty="0"/>
              <a:t>加入者本人</a:t>
            </a:r>
            <a:endParaRPr lang="en-US" altLang="ja-JP" sz="800" dirty="0"/>
          </a:p>
        </p:txBody>
      </p:sp>
      <p:sp>
        <p:nvSpPr>
          <p:cNvPr id="28" name="サブタイトル 2"/>
          <p:cNvSpPr txBox="1">
            <a:spLocks/>
          </p:cNvSpPr>
          <p:nvPr/>
        </p:nvSpPr>
        <p:spPr>
          <a:xfrm>
            <a:off x="3289138" y="3800214"/>
            <a:ext cx="301349" cy="637562"/>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800" dirty="0"/>
              <a:t>被扶養者</a:t>
            </a:r>
            <a:endParaRPr lang="en-US" altLang="ja-JP" sz="800" dirty="0"/>
          </a:p>
        </p:txBody>
      </p:sp>
      <p:sp>
        <p:nvSpPr>
          <p:cNvPr id="29" name="右矢印 28"/>
          <p:cNvSpPr/>
          <p:nvPr/>
        </p:nvSpPr>
        <p:spPr>
          <a:xfrm>
            <a:off x="3322039" y="2382967"/>
            <a:ext cx="136800" cy="19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1" name="右矢印 30"/>
          <p:cNvSpPr/>
          <p:nvPr/>
        </p:nvSpPr>
        <p:spPr>
          <a:xfrm>
            <a:off x="3622544" y="3232881"/>
            <a:ext cx="135000" cy="194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3" name="右矢印 32"/>
          <p:cNvSpPr/>
          <p:nvPr/>
        </p:nvSpPr>
        <p:spPr>
          <a:xfrm>
            <a:off x="3612779" y="3836572"/>
            <a:ext cx="135000" cy="194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aphicFrame>
        <p:nvGraphicFramePr>
          <p:cNvPr id="35" name="表 34"/>
          <p:cNvGraphicFramePr>
            <a:graphicFrameLocks noGrp="1"/>
          </p:cNvGraphicFramePr>
          <p:nvPr>
            <p:extLst/>
          </p:nvPr>
        </p:nvGraphicFramePr>
        <p:xfrm>
          <a:off x="3766253" y="3036816"/>
          <a:ext cx="2746059" cy="774974"/>
        </p:xfrm>
        <a:graphic>
          <a:graphicData uri="http://schemas.openxmlformats.org/drawingml/2006/table">
            <a:tbl>
              <a:tblPr firstRow="1" bandRow="1">
                <a:tableStyleId>{5C22544A-7EE6-4342-B048-85BDC9FD1C3A}</a:tableStyleId>
              </a:tblPr>
              <a:tblGrid>
                <a:gridCol w="2746059">
                  <a:extLst>
                    <a:ext uri="{9D8B030D-6E8A-4147-A177-3AD203B41FA5}">
                      <a16:colId xmlns="" xmlns:a16="http://schemas.microsoft.com/office/drawing/2014/main" val="20000"/>
                    </a:ext>
                  </a:extLst>
                </a:gridCol>
              </a:tblGrid>
              <a:tr h="279678">
                <a:tc>
                  <a:txBody>
                    <a:bodyPr/>
                    <a:lstStyle/>
                    <a:p>
                      <a:r>
                        <a:rPr kumimoji="1" lang="ja-JP" altLang="en-US" sz="900" dirty="0" smtClean="0"/>
                        <a:t>職場などの健康診査（労働安全衛生法）</a:t>
                      </a:r>
                      <a:endParaRPr kumimoji="1" lang="ja-JP" altLang="en-US" sz="900" dirty="0"/>
                    </a:p>
                  </a:txBody>
                  <a:tcPr marL="68580" marR="68580" marT="34290" marB="34290"/>
                </a:tc>
                <a:extLst>
                  <a:ext uri="{0D108BD9-81ED-4DB2-BD59-A6C34878D82A}">
                    <a16:rowId xmlns="" xmlns:a16="http://schemas.microsoft.com/office/drawing/2014/main" val="10000"/>
                  </a:ext>
                </a:extLst>
              </a:tr>
              <a:tr h="495296">
                <a:tc>
                  <a:txBody>
                    <a:bodyPr/>
                    <a:lstStyle/>
                    <a:p>
                      <a:r>
                        <a:rPr kumimoji="1" lang="ja-JP" altLang="en-US" sz="800" dirty="0" smtClean="0"/>
                        <a:t>◆職場の健康管理担当者から案内されます。（一般健康診断等）</a:t>
                      </a:r>
                      <a:endParaRPr kumimoji="1" lang="en-US" altLang="ja-JP" sz="800" dirty="0" smtClean="0">
                        <a:solidFill>
                          <a:schemeClr val="tx1"/>
                        </a:solidFill>
                      </a:endParaRPr>
                    </a:p>
                    <a:p>
                      <a:r>
                        <a:rPr kumimoji="1" lang="ja-JP" altLang="en-US" sz="800" dirty="0" smtClean="0">
                          <a:solidFill>
                            <a:schemeClr val="tx1"/>
                          </a:solidFill>
                        </a:rPr>
                        <a:t>◆任意継続は、各保険者にお問い合わせください。</a:t>
                      </a:r>
                      <a:endParaRPr kumimoji="1" lang="en-US" altLang="ja-JP" sz="800" dirty="0" smtClean="0">
                        <a:solidFill>
                          <a:schemeClr val="tx1"/>
                        </a:solidFill>
                      </a:endParaRPr>
                    </a:p>
                  </a:txBody>
                  <a:tcPr marL="68580" marR="68580" marT="34290" marB="34290" anchor="ctr"/>
                </a:tc>
                <a:extLst>
                  <a:ext uri="{0D108BD9-81ED-4DB2-BD59-A6C34878D82A}">
                    <a16:rowId xmlns="" xmlns:a16="http://schemas.microsoft.com/office/drawing/2014/main" val="10001"/>
                  </a:ext>
                </a:extLst>
              </a:tr>
            </a:tbl>
          </a:graphicData>
        </a:graphic>
      </p:graphicFrame>
      <p:graphicFrame>
        <p:nvGraphicFramePr>
          <p:cNvPr id="37" name="表 36"/>
          <p:cNvGraphicFramePr>
            <a:graphicFrameLocks noGrp="1"/>
          </p:cNvGraphicFramePr>
          <p:nvPr>
            <p:extLst/>
          </p:nvPr>
        </p:nvGraphicFramePr>
        <p:xfrm>
          <a:off x="3465375" y="5184396"/>
          <a:ext cx="3024636" cy="1317071"/>
        </p:xfrm>
        <a:graphic>
          <a:graphicData uri="http://schemas.openxmlformats.org/drawingml/2006/table">
            <a:tbl>
              <a:tblPr firstRow="1" bandRow="1">
                <a:tableStyleId>{5C22544A-7EE6-4342-B048-85BDC9FD1C3A}</a:tableStyleId>
              </a:tblPr>
              <a:tblGrid>
                <a:gridCol w="3024636">
                  <a:extLst>
                    <a:ext uri="{9D8B030D-6E8A-4147-A177-3AD203B41FA5}">
                      <a16:colId xmlns="" xmlns:a16="http://schemas.microsoft.com/office/drawing/2014/main" val="20000"/>
                    </a:ext>
                  </a:extLst>
                </a:gridCol>
              </a:tblGrid>
              <a:tr h="219512">
                <a:tc>
                  <a:txBody>
                    <a:bodyPr/>
                    <a:lstStyle/>
                    <a:p>
                      <a:r>
                        <a:rPr kumimoji="1" lang="ja-JP" altLang="en-US" sz="900" dirty="0" smtClean="0"/>
                        <a:t>後期高齢者健康診査</a:t>
                      </a:r>
                      <a:endParaRPr kumimoji="1" lang="ja-JP" altLang="en-US" sz="900" dirty="0"/>
                    </a:p>
                  </a:txBody>
                  <a:tcPr marL="68580" marR="68580" marT="34290" marB="34290"/>
                </a:tc>
                <a:extLst>
                  <a:ext uri="{0D108BD9-81ED-4DB2-BD59-A6C34878D82A}">
                    <a16:rowId xmlns="" xmlns:a16="http://schemas.microsoft.com/office/drawing/2014/main" val="10000"/>
                  </a:ext>
                </a:extLst>
              </a:tr>
              <a:tr h="10975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お住まいの市町村で実施されます。市町村によって健診の実施時期、申し込み方法が異なりますので、健診場所、費用などの詳しい内容については、お住まいの市役所・町村役場の後期高齢者医療担当へお問い合わせください。</a:t>
                      </a:r>
                      <a:endParaRPr kumimoji="1" lang="en-US" altLang="ja-JP" sz="8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◆今年度</a:t>
                      </a:r>
                      <a:r>
                        <a:rPr kumimoji="1" lang="en-US" altLang="ja-JP" sz="800" dirty="0" smtClean="0"/>
                        <a:t>75</a:t>
                      </a:r>
                      <a:r>
                        <a:rPr kumimoji="1" lang="ja-JP" altLang="en-US" sz="800" dirty="0" smtClean="0"/>
                        <a:t>歳になる方は健診日が誕生日前か誕生日以降かで受診方法が異なります。健診日が誕生日以降の場合、後期高齢者健診での受診になります。</a:t>
                      </a:r>
                      <a:endParaRPr kumimoji="1" lang="en-US" altLang="ja-JP" sz="800" dirty="0" smtClean="0"/>
                    </a:p>
                  </a:txBody>
                  <a:tcPr marL="68580" marR="68580" marT="34290" marB="34290"/>
                </a:tc>
                <a:extLst>
                  <a:ext uri="{0D108BD9-81ED-4DB2-BD59-A6C34878D82A}">
                    <a16:rowId xmlns="" xmlns:a16="http://schemas.microsoft.com/office/drawing/2014/main" val="10001"/>
                  </a:ext>
                </a:extLst>
              </a:tr>
            </a:tbl>
          </a:graphicData>
        </a:graphic>
      </p:graphicFrame>
      <p:sp>
        <p:nvSpPr>
          <p:cNvPr id="39" name="サブタイトル 2"/>
          <p:cNvSpPr txBox="1">
            <a:spLocks/>
          </p:cNvSpPr>
          <p:nvPr/>
        </p:nvSpPr>
        <p:spPr>
          <a:xfrm>
            <a:off x="6794319" y="1816647"/>
            <a:ext cx="1944000" cy="674883"/>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lnSpc>
                <a:spcPct val="100000"/>
              </a:lnSpc>
            </a:pPr>
            <a:r>
              <a:rPr lang="ja-JP" altLang="en-US" sz="900" dirty="0"/>
              <a:t>個別特定健康診断の実施医療機関に、ご自分で直接電話</a:t>
            </a:r>
            <a:r>
              <a:rPr lang="ja-JP" altLang="en-US" sz="900" dirty="0" smtClean="0"/>
              <a:t>等で</a:t>
            </a:r>
            <a:r>
              <a:rPr lang="ja-JP" altLang="en-US" sz="900" dirty="0"/>
              <a:t>予約をします。ご自分の都合に合わせて受診することができます。</a:t>
            </a:r>
            <a:endParaRPr lang="en-US" altLang="ja-JP" sz="900" dirty="0"/>
          </a:p>
        </p:txBody>
      </p:sp>
      <p:sp>
        <p:nvSpPr>
          <p:cNvPr id="40" name="サブタイトル 2"/>
          <p:cNvSpPr txBox="1">
            <a:spLocks/>
          </p:cNvSpPr>
          <p:nvPr/>
        </p:nvSpPr>
        <p:spPr>
          <a:xfrm>
            <a:off x="6790089" y="1451558"/>
            <a:ext cx="1764000" cy="324000"/>
          </a:xfrm>
          <a:prstGeom prst="rect">
            <a:avLst/>
          </a:prstGeom>
        </p:spPr>
        <p:style>
          <a:lnRef idx="1">
            <a:schemeClr val="accent2"/>
          </a:lnRef>
          <a:fillRef idx="2">
            <a:schemeClr val="accent2"/>
          </a:fillRef>
          <a:effectRef idx="1">
            <a:schemeClr val="accent2"/>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spcBef>
                <a:spcPts val="0"/>
              </a:spcBef>
            </a:pPr>
            <a:r>
              <a:rPr lang="ja-JP" altLang="en-US" sz="900" dirty="0"/>
              <a:t>個別健</a:t>
            </a:r>
            <a:r>
              <a:rPr lang="ja-JP" altLang="en-US" sz="900" dirty="0" smtClean="0"/>
              <a:t>診</a:t>
            </a:r>
            <a:endParaRPr lang="en-US" altLang="ja-JP" sz="900" dirty="0" smtClean="0"/>
          </a:p>
          <a:p>
            <a:pPr algn="l">
              <a:spcBef>
                <a:spcPts val="0"/>
              </a:spcBef>
            </a:pPr>
            <a:r>
              <a:rPr lang="en-US" altLang="ja-JP" sz="900" dirty="0" smtClean="0"/>
              <a:t>【</a:t>
            </a:r>
            <a:r>
              <a:rPr lang="ja-JP" altLang="en-US" sz="900" dirty="0" smtClean="0"/>
              <a:t>医療機関で受ける健診</a:t>
            </a:r>
            <a:r>
              <a:rPr lang="en-US" altLang="ja-JP" sz="900" dirty="0" smtClean="0"/>
              <a:t>】</a:t>
            </a:r>
            <a:endParaRPr lang="en-US" altLang="ja-JP" sz="900" dirty="0"/>
          </a:p>
        </p:txBody>
      </p:sp>
      <p:sp>
        <p:nvSpPr>
          <p:cNvPr id="41" name="サブタイトル 2"/>
          <p:cNvSpPr txBox="1">
            <a:spLocks/>
          </p:cNvSpPr>
          <p:nvPr/>
        </p:nvSpPr>
        <p:spPr>
          <a:xfrm>
            <a:off x="6788562" y="2709643"/>
            <a:ext cx="1764000" cy="324000"/>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spcBef>
                <a:spcPts val="0"/>
              </a:spcBef>
            </a:pPr>
            <a:r>
              <a:rPr lang="ja-JP" altLang="en-US" sz="900" dirty="0"/>
              <a:t>集団健</a:t>
            </a:r>
            <a:r>
              <a:rPr lang="ja-JP" altLang="en-US" sz="900" dirty="0" smtClean="0"/>
              <a:t>診</a:t>
            </a:r>
            <a:endParaRPr lang="en-US" altLang="ja-JP" sz="900" dirty="0" smtClean="0"/>
          </a:p>
          <a:p>
            <a:pPr algn="l">
              <a:spcBef>
                <a:spcPts val="0"/>
              </a:spcBef>
            </a:pPr>
            <a:r>
              <a:rPr lang="en-US" altLang="ja-JP" sz="900" dirty="0" smtClean="0"/>
              <a:t>【</a:t>
            </a:r>
            <a:r>
              <a:rPr lang="ja-JP" altLang="en-US" sz="900" dirty="0" smtClean="0"/>
              <a:t>保健センター等で受ける健診</a:t>
            </a:r>
            <a:r>
              <a:rPr lang="en-US" altLang="ja-JP" sz="900" dirty="0" smtClean="0"/>
              <a:t>】</a:t>
            </a:r>
            <a:endParaRPr lang="en-US" altLang="ja-JP" sz="900" dirty="0"/>
          </a:p>
        </p:txBody>
      </p:sp>
      <p:sp>
        <p:nvSpPr>
          <p:cNvPr id="42" name="サブタイトル 2"/>
          <p:cNvSpPr txBox="1">
            <a:spLocks/>
          </p:cNvSpPr>
          <p:nvPr/>
        </p:nvSpPr>
        <p:spPr>
          <a:xfrm>
            <a:off x="6790189" y="3095539"/>
            <a:ext cx="1944000" cy="1048624"/>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lnSpc>
                <a:spcPct val="100000"/>
              </a:lnSpc>
              <a:spcBef>
                <a:spcPts val="0"/>
              </a:spcBef>
            </a:pPr>
            <a:r>
              <a:rPr lang="ja-JP" altLang="en-US" sz="900" dirty="0"/>
              <a:t>地域の公民館や保健センター等で受診することができます</a:t>
            </a:r>
            <a:r>
              <a:rPr lang="ja-JP" altLang="en-US" sz="900" dirty="0" smtClean="0"/>
              <a:t>。集団</a:t>
            </a:r>
            <a:r>
              <a:rPr lang="ja-JP" altLang="en-US" sz="900" dirty="0"/>
              <a:t>健診は健診の日時</a:t>
            </a:r>
            <a:r>
              <a:rPr lang="ja-JP" altLang="en-US" sz="900"/>
              <a:t>や</a:t>
            </a:r>
            <a:r>
              <a:rPr lang="ja-JP" altLang="en-US" sz="900" smtClean="0"/>
              <a:t>場所が、</a:t>
            </a:r>
            <a:r>
              <a:rPr lang="ja-JP" altLang="en-US" sz="900" dirty="0"/>
              <a:t>あらかじめ決まっています。</a:t>
            </a:r>
            <a:endParaRPr lang="en-US" altLang="ja-JP" sz="900" dirty="0"/>
          </a:p>
          <a:p>
            <a:pPr algn="l">
              <a:lnSpc>
                <a:spcPct val="100000"/>
              </a:lnSpc>
              <a:spcBef>
                <a:spcPts val="0"/>
              </a:spcBef>
            </a:pPr>
            <a:r>
              <a:rPr lang="ja-JP" altLang="en-US" sz="900" dirty="0"/>
              <a:t>申し込み</a:t>
            </a:r>
            <a:r>
              <a:rPr lang="ja-JP" altLang="en-US" sz="900" dirty="0" smtClean="0"/>
              <a:t>はお住まい</a:t>
            </a:r>
            <a:r>
              <a:rPr lang="ja-JP" altLang="en-US" sz="900" dirty="0"/>
              <a:t>の市町村窓口までご連絡ください。</a:t>
            </a:r>
            <a:endParaRPr lang="en-US" altLang="ja-JP" sz="900" dirty="0"/>
          </a:p>
        </p:txBody>
      </p:sp>
      <p:sp>
        <p:nvSpPr>
          <p:cNvPr id="43" name="サブタイトル 2"/>
          <p:cNvSpPr txBox="1">
            <a:spLocks/>
          </p:cNvSpPr>
          <p:nvPr/>
        </p:nvSpPr>
        <p:spPr>
          <a:xfrm>
            <a:off x="6780032" y="4706224"/>
            <a:ext cx="1944000" cy="1308684"/>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lnSpc>
                <a:spcPct val="100000"/>
              </a:lnSpc>
              <a:spcBef>
                <a:spcPts val="0"/>
              </a:spcBef>
            </a:pPr>
            <a:r>
              <a:rPr lang="ja-JP" altLang="en-US" sz="900" dirty="0" smtClean="0"/>
              <a:t>職場</a:t>
            </a:r>
            <a:r>
              <a:rPr lang="ja-JP" altLang="en-US" sz="900" dirty="0"/>
              <a:t>でがん検診を受ける機会のない方は、健康増進法に基づいて、医療保険の種類に関係なく、お住まいの市町村が実施しているがん検診を受診することができます</a:t>
            </a:r>
            <a:r>
              <a:rPr lang="ja-JP" altLang="en-US" sz="900" dirty="0" smtClean="0"/>
              <a:t>。</a:t>
            </a:r>
            <a:endParaRPr lang="en-US" altLang="ja-JP" sz="900" dirty="0" smtClean="0"/>
          </a:p>
          <a:p>
            <a:pPr algn="l">
              <a:lnSpc>
                <a:spcPct val="100000"/>
              </a:lnSpc>
              <a:spcBef>
                <a:spcPts val="0"/>
              </a:spcBef>
            </a:pPr>
            <a:r>
              <a:rPr lang="ja-JP" altLang="en-US" sz="900" dirty="0" smtClean="0"/>
              <a:t>実施</a:t>
            </a:r>
            <a:r>
              <a:rPr lang="ja-JP" altLang="en-US" sz="900" dirty="0"/>
              <a:t>する検診の種類や手続きの方法、受診できる健診機関等についてはお住まいの市町村にご確認ください。</a:t>
            </a:r>
            <a:endParaRPr lang="en-US" altLang="ja-JP" sz="900" dirty="0"/>
          </a:p>
        </p:txBody>
      </p:sp>
      <p:sp>
        <p:nvSpPr>
          <p:cNvPr id="44" name="サブタイトル 2"/>
          <p:cNvSpPr txBox="1">
            <a:spLocks/>
          </p:cNvSpPr>
          <p:nvPr/>
        </p:nvSpPr>
        <p:spPr>
          <a:xfrm>
            <a:off x="6778770" y="4322852"/>
            <a:ext cx="1764000" cy="324000"/>
          </a:xfrm>
          <a:prstGeom prst="rect">
            <a:avLst/>
          </a:prstGeom>
        </p:spPr>
        <p:style>
          <a:lnRef idx="1">
            <a:schemeClr val="accent4"/>
          </a:lnRef>
          <a:fillRef idx="2">
            <a:schemeClr val="accent4"/>
          </a:fillRef>
          <a:effectRef idx="1">
            <a:schemeClr val="accent4"/>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900" dirty="0"/>
              <a:t>がん検診</a:t>
            </a:r>
            <a:r>
              <a:rPr lang="ja-JP" altLang="en-US" sz="900" dirty="0" smtClean="0"/>
              <a:t>も積極的に受けましょう</a:t>
            </a:r>
            <a:endParaRPr lang="en-US" altLang="ja-JP" sz="900" dirty="0"/>
          </a:p>
        </p:txBody>
      </p:sp>
      <p:sp>
        <p:nvSpPr>
          <p:cNvPr id="47" name="サブタイトル 2"/>
          <p:cNvSpPr txBox="1">
            <a:spLocks/>
          </p:cNvSpPr>
          <p:nvPr/>
        </p:nvSpPr>
        <p:spPr>
          <a:xfrm>
            <a:off x="6971456" y="6286628"/>
            <a:ext cx="1527056" cy="176168"/>
          </a:xfrm>
          <a:prstGeom prst="rect">
            <a:avLst/>
          </a:prstGeom>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r>
              <a:rPr lang="en-US" altLang="ja-JP" sz="800" dirty="0"/>
              <a:t>【</a:t>
            </a:r>
            <a:r>
              <a:rPr lang="ja-JP" altLang="en-US" sz="800" dirty="0"/>
              <a:t>長野県・長野県保険者協議会</a:t>
            </a:r>
            <a:r>
              <a:rPr lang="en-US" altLang="ja-JP" sz="800" dirty="0"/>
              <a:t>】</a:t>
            </a:r>
          </a:p>
        </p:txBody>
      </p:sp>
      <p:graphicFrame>
        <p:nvGraphicFramePr>
          <p:cNvPr id="48" name="表 47"/>
          <p:cNvGraphicFramePr>
            <a:graphicFrameLocks noGrp="1"/>
          </p:cNvGraphicFramePr>
          <p:nvPr>
            <p:extLst/>
          </p:nvPr>
        </p:nvGraphicFramePr>
        <p:xfrm>
          <a:off x="3758267" y="3766581"/>
          <a:ext cx="2754045" cy="1380358"/>
        </p:xfrm>
        <a:graphic>
          <a:graphicData uri="http://schemas.openxmlformats.org/drawingml/2006/table">
            <a:tbl>
              <a:tblPr firstRow="1" bandRow="1">
                <a:tableStyleId>{5C22544A-7EE6-4342-B048-85BDC9FD1C3A}</a:tableStyleId>
              </a:tblPr>
              <a:tblGrid>
                <a:gridCol w="2754045">
                  <a:extLst>
                    <a:ext uri="{9D8B030D-6E8A-4147-A177-3AD203B41FA5}">
                      <a16:colId xmlns="" xmlns:a16="http://schemas.microsoft.com/office/drawing/2014/main" val="20000"/>
                    </a:ext>
                  </a:extLst>
                </a:gridCol>
              </a:tblGrid>
              <a:tr h="267838">
                <a:tc>
                  <a:txBody>
                    <a:bodyPr/>
                    <a:lstStyle/>
                    <a:p>
                      <a:r>
                        <a:rPr kumimoji="1" lang="ja-JP" altLang="en-US" sz="900" dirty="0" smtClean="0"/>
                        <a:t>特定健康診査（高齢者の医療確保に関する法）</a:t>
                      </a:r>
                      <a:endParaRPr kumimoji="1" lang="ja-JP" altLang="en-US" sz="900" dirty="0"/>
                    </a:p>
                  </a:txBody>
                  <a:tcPr marL="68580" marR="68580" marT="34290" marB="34290" anchor="ctr"/>
                </a:tc>
                <a:extLst>
                  <a:ext uri="{0D108BD9-81ED-4DB2-BD59-A6C34878D82A}">
                    <a16:rowId xmlns="" xmlns:a16="http://schemas.microsoft.com/office/drawing/2014/main" val="10000"/>
                  </a:ext>
                </a:extLst>
              </a:tr>
              <a:tr h="295457">
                <a:tc>
                  <a:txBody>
                    <a:bodyPr/>
                    <a:lstStyle/>
                    <a:p>
                      <a:r>
                        <a:rPr kumimoji="1" lang="ja-JP" altLang="en-US" sz="800" dirty="0" smtClean="0"/>
                        <a:t>◆特定健診の受診券がない場合 ⇒ 受診券や受診方法は保険証の発行元にお問い合わせください。</a:t>
                      </a:r>
                      <a:endParaRPr kumimoji="1" lang="ja-JP" altLang="en-US" sz="800" dirty="0"/>
                    </a:p>
                  </a:txBody>
                  <a:tcPr marL="68580" marR="68580" marT="34290" marB="34290" anchor="ctr"/>
                </a:tc>
                <a:extLst>
                  <a:ext uri="{0D108BD9-81ED-4DB2-BD59-A6C34878D82A}">
                    <a16:rowId xmlns="" xmlns:a16="http://schemas.microsoft.com/office/drawing/2014/main" val="10001"/>
                  </a:ext>
                </a:extLst>
              </a:tr>
              <a:tr h="644797">
                <a:tc>
                  <a:txBody>
                    <a:bodyPr/>
                    <a:lstStyle/>
                    <a:p>
                      <a:r>
                        <a:rPr kumimoji="1" lang="ja-JP" altLang="en-US" sz="800" dirty="0" smtClean="0"/>
                        <a:t>◆特定健診の受診券がある場合 ⇒保険証の発行元が指定する健診等実施機関に個人で申込みをしてください。（個別健診・集団健診）</a:t>
                      </a:r>
                      <a:endParaRPr kumimoji="1" lang="en-US" altLang="ja-JP" sz="800" dirty="0" smtClean="0"/>
                    </a:p>
                    <a:p>
                      <a:r>
                        <a:rPr kumimoji="1" lang="ja-JP" altLang="en-US" sz="800" dirty="0" smtClean="0"/>
                        <a:t>◆健診の費用・・・保険証の発行元での補助額や、健診等実施機関での健診料が異なりますので、予約時にお問い合わせください。</a:t>
                      </a:r>
                    </a:p>
                  </a:txBody>
                  <a:tcPr marL="68580" marR="68580" marT="34290" marB="34290" anchor="ctr"/>
                </a:tc>
                <a:extLst>
                  <a:ext uri="{0D108BD9-81ED-4DB2-BD59-A6C34878D82A}">
                    <a16:rowId xmlns="" xmlns:a16="http://schemas.microsoft.com/office/drawing/2014/main" val="10002"/>
                  </a:ext>
                </a:extLst>
              </a:tr>
            </a:tbl>
          </a:graphicData>
        </a:graphic>
      </p:graphicFrame>
      <p:sp>
        <p:nvSpPr>
          <p:cNvPr id="45" name="サブタイトル 2"/>
          <p:cNvSpPr txBox="1">
            <a:spLocks/>
          </p:cNvSpPr>
          <p:nvPr/>
        </p:nvSpPr>
        <p:spPr>
          <a:xfrm>
            <a:off x="90598" y="1962018"/>
            <a:ext cx="1044000" cy="180000"/>
          </a:xfrm>
          <a:prstGeom prst="rect">
            <a:avLst/>
          </a:prstGeom>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r>
              <a:rPr lang="en-US" altLang="ja-JP" sz="600" dirty="0"/>
              <a:t>【</a:t>
            </a:r>
            <a:r>
              <a:rPr lang="ja-JP" altLang="en-US" sz="600" dirty="0"/>
              <a:t>昭和</a:t>
            </a:r>
            <a:r>
              <a:rPr lang="en-US" altLang="ja-JP" sz="600" dirty="0" smtClean="0"/>
              <a:t>57</a:t>
            </a:r>
            <a:r>
              <a:rPr lang="ja-JP" altLang="en-US" sz="600" dirty="0" smtClean="0"/>
              <a:t>年</a:t>
            </a:r>
            <a:r>
              <a:rPr lang="en-US" altLang="ja-JP" sz="600" dirty="0"/>
              <a:t>4</a:t>
            </a:r>
            <a:r>
              <a:rPr lang="ja-JP" altLang="en-US" sz="600" dirty="0"/>
              <a:t>月</a:t>
            </a:r>
            <a:r>
              <a:rPr lang="en-US" altLang="ja-JP" sz="600" dirty="0"/>
              <a:t>1</a:t>
            </a:r>
            <a:r>
              <a:rPr lang="ja-JP" altLang="en-US" sz="600" dirty="0" smtClean="0"/>
              <a:t>日</a:t>
            </a:r>
            <a:r>
              <a:rPr lang="ja-JP" altLang="en-US" sz="600" dirty="0"/>
              <a:t>以降</a:t>
            </a:r>
            <a:r>
              <a:rPr lang="ja-JP" altLang="en-US" sz="600" dirty="0" smtClean="0"/>
              <a:t>生</a:t>
            </a:r>
            <a:r>
              <a:rPr lang="en-US" altLang="ja-JP" sz="600" dirty="0"/>
              <a:t>】</a:t>
            </a:r>
          </a:p>
        </p:txBody>
      </p:sp>
      <p:sp>
        <p:nvSpPr>
          <p:cNvPr id="46" name="サブタイトル 2"/>
          <p:cNvSpPr txBox="1">
            <a:spLocks/>
          </p:cNvSpPr>
          <p:nvPr/>
        </p:nvSpPr>
        <p:spPr>
          <a:xfrm>
            <a:off x="103263" y="3427012"/>
            <a:ext cx="828000" cy="274044"/>
          </a:xfrm>
          <a:prstGeom prst="rect">
            <a:avLst/>
          </a:prstGeom>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r>
              <a:rPr lang="en-US" altLang="ja-JP" sz="600" dirty="0"/>
              <a:t>【</a:t>
            </a:r>
            <a:r>
              <a:rPr lang="ja-JP" altLang="en-US" sz="600" dirty="0"/>
              <a:t>昭和</a:t>
            </a:r>
            <a:r>
              <a:rPr lang="en-US" altLang="ja-JP" sz="600" dirty="0" smtClean="0"/>
              <a:t>22</a:t>
            </a:r>
            <a:r>
              <a:rPr lang="ja-JP" altLang="en-US" sz="600" dirty="0" smtClean="0"/>
              <a:t>年</a:t>
            </a:r>
            <a:r>
              <a:rPr lang="en-US" altLang="ja-JP" sz="600" dirty="0"/>
              <a:t>4</a:t>
            </a:r>
            <a:r>
              <a:rPr lang="ja-JP" altLang="en-US" sz="600" dirty="0"/>
              <a:t>月</a:t>
            </a:r>
            <a:r>
              <a:rPr lang="en-US" altLang="ja-JP" sz="600" dirty="0"/>
              <a:t>1</a:t>
            </a:r>
            <a:r>
              <a:rPr lang="ja-JP" altLang="en-US" sz="600" dirty="0"/>
              <a:t>日～昭和</a:t>
            </a:r>
            <a:r>
              <a:rPr lang="en-US" altLang="ja-JP" sz="600" dirty="0" smtClean="0"/>
              <a:t>57</a:t>
            </a:r>
            <a:r>
              <a:rPr lang="ja-JP" altLang="en-US" sz="600" dirty="0" smtClean="0"/>
              <a:t>年</a:t>
            </a:r>
            <a:r>
              <a:rPr lang="en-US" altLang="ja-JP" sz="600" dirty="0"/>
              <a:t>3</a:t>
            </a:r>
            <a:r>
              <a:rPr lang="ja-JP" altLang="en-US" sz="600" dirty="0"/>
              <a:t>月</a:t>
            </a:r>
            <a:r>
              <a:rPr lang="en-US" altLang="ja-JP" sz="600" dirty="0"/>
              <a:t>31</a:t>
            </a:r>
            <a:r>
              <a:rPr lang="ja-JP" altLang="en-US" sz="600" dirty="0"/>
              <a:t>日生</a:t>
            </a:r>
            <a:r>
              <a:rPr lang="en-US" altLang="ja-JP" sz="600" dirty="0"/>
              <a:t>】</a:t>
            </a:r>
          </a:p>
        </p:txBody>
      </p:sp>
      <p:sp>
        <p:nvSpPr>
          <p:cNvPr id="49" name="サブタイトル 2"/>
          <p:cNvSpPr txBox="1">
            <a:spLocks/>
          </p:cNvSpPr>
          <p:nvPr/>
        </p:nvSpPr>
        <p:spPr>
          <a:xfrm>
            <a:off x="84726" y="6309201"/>
            <a:ext cx="1044000" cy="180000"/>
          </a:xfrm>
          <a:prstGeom prst="rect">
            <a:avLst/>
          </a:prstGeom>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r>
              <a:rPr lang="en-US" altLang="ja-JP" sz="600" dirty="0"/>
              <a:t>【</a:t>
            </a:r>
            <a:r>
              <a:rPr lang="ja-JP" altLang="en-US" sz="600" dirty="0"/>
              <a:t>昭和</a:t>
            </a:r>
            <a:r>
              <a:rPr lang="en-US" altLang="ja-JP" sz="600" dirty="0"/>
              <a:t>21</a:t>
            </a:r>
            <a:r>
              <a:rPr lang="ja-JP" altLang="en-US" sz="600" dirty="0"/>
              <a:t>年</a:t>
            </a:r>
            <a:r>
              <a:rPr lang="en-US" altLang="ja-JP" sz="600" dirty="0"/>
              <a:t>3</a:t>
            </a:r>
            <a:r>
              <a:rPr lang="ja-JP" altLang="en-US" sz="600" dirty="0"/>
              <a:t>月</a:t>
            </a:r>
            <a:r>
              <a:rPr lang="en-US" altLang="ja-JP" sz="600" dirty="0"/>
              <a:t>31</a:t>
            </a:r>
            <a:r>
              <a:rPr lang="ja-JP" altLang="en-US" sz="600" dirty="0"/>
              <a:t>日以前生</a:t>
            </a:r>
            <a:r>
              <a:rPr lang="en-US" altLang="ja-JP" sz="600" dirty="0"/>
              <a:t>】</a:t>
            </a:r>
          </a:p>
        </p:txBody>
      </p:sp>
      <p:graphicFrame>
        <p:nvGraphicFramePr>
          <p:cNvPr id="51" name="表 50"/>
          <p:cNvGraphicFramePr>
            <a:graphicFrameLocks noGrp="1"/>
          </p:cNvGraphicFramePr>
          <p:nvPr>
            <p:extLst/>
          </p:nvPr>
        </p:nvGraphicFramePr>
        <p:xfrm>
          <a:off x="3465377" y="1236731"/>
          <a:ext cx="3024633" cy="221480"/>
        </p:xfrm>
        <a:graphic>
          <a:graphicData uri="http://schemas.openxmlformats.org/drawingml/2006/table">
            <a:tbl>
              <a:tblPr firstRow="1" bandRow="1">
                <a:tableStyleId>{5C22544A-7EE6-4342-B048-85BDC9FD1C3A}</a:tableStyleId>
              </a:tblPr>
              <a:tblGrid>
                <a:gridCol w="3024633">
                  <a:extLst>
                    <a:ext uri="{9D8B030D-6E8A-4147-A177-3AD203B41FA5}">
                      <a16:colId xmlns="" xmlns:a16="http://schemas.microsoft.com/office/drawing/2014/main" val="20000"/>
                    </a:ext>
                  </a:extLst>
                </a:gridCol>
              </a:tblGrid>
              <a:tr h="221480">
                <a:tc>
                  <a:txBody>
                    <a:bodyPr/>
                    <a:lstStyle/>
                    <a:p>
                      <a:r>
                        <a:rPr kumimoji="1" lang="ja-JP" altLang="en-US" sz="900" dirty="0" smtClean="0"/>
                        <a:t>職場などでの健康診査（労働安全衛生法）</a:t>
                      </a:r>
                      <a:endParaRPr kumimoji="1" lang="ja-JP" altLang="en-US" sz="900" dirty="0"/>
                    </a:p>
                  </a:txBody>
                  <a:tcPr marL="68580" marR="68580" marT="34290" marB="34290"/>
                </a:tc>
                <a:extLst>
                  <a:ext uri="{0D108BD9-81ED-4DB2-BD59-A6C34878D82A}">
                    <a16:rowId xmlns="" xmlns:a16="http://schemas.microsoft.com/office/drawing/2014/main" val="10000"/>
                  </a:ext>
                </a:extLst>
              </a:tr>
            </a:tbl>
          </a:graphicData>
        </a:graphic>
      </p:graphicFrame>
      <p:sp>
        <p:nvSpPr>
          <p:cNvPr id="53" name="サブタイトル 2"/>
          <p:cNvSpPr txBox="1">
            <a:spLocks/>
          </p:cNvSpPr>
          <p:nvPr/>
        </p:nvSpPr>
        <p:spPr>
          <a:xfrm>
            <a:off x="378436" y="4369098"/>
            <a:ext cx="270000" cy="648000"/>
          </a:xfrm>
          <a:prstGeom prst="rect">
            <a:avLst/>
          </a:prstGeom>
        </p:spPr>
        <p:style>
          <a:lnRef idx="2">
            <a:schemeClr val="dk1"/>
          </a:lnRef>
          <a:fillRef idx="1">
            <a:schemeClr val="lt1"/>
          </a:fillRef>
          <a:effectRef idx="0">
            <a:schemeClr val="dk1"/>
          </a:effectRef>
          <a:fontRef idx="minor">
            <a:schemeClr val="dk1"/>
          </a:fontRef>
        </p:style>
        <p:txBody>
          <a:bodyPr vert="eaVert"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en-US" altLang="ja-JP" sz="1000" dirty="0" smtClean="0"/>
              <a:t>75</a:t>
            </a:r>
            <a:r>
              <a:rPr lang="ja-JP" altLang="en-US" sz="1000" dirty="0" smtClean="0"/>
              <a:t>歳</a:t>
            </a:r>
            <a:endParaRPr lang="ja-JP" altLang="en-US" sz="1000" dirty="0"/>
          </a:p>
        </p:txBody>
      </p:sp>
      <p:sp>
        <p:nvSpPr>
          <p:cNvPr id="54" name="サブタイトル 2"/>
          <p:cNvSpPr txBox="1">
            <a:spLocks/>
          </p:cNvSpPr>
          <p:nvPr/>
        </p:nvSpPr>
        <p:spPr>
          <a:xfrm>
            <a:off x="96271" y="5047485"/>
            <a:ext cx="826517" cy="274044"/>
          </a:xfrm>
          <a:prstGeom prst="rect">
            <a:avLst/>
          </a:prstGeom>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pPr algn="l"/>
            <a:r>
              <a:rPr lang="en-US" altLang="ja-JP" sz="600" dirty="0"/>
              <a:t>【</a:t>
            </a:r>
            <a:r>
              <a:rPr lang="ja-JP" altLang="en-US" sz="600" dirty="0"/>
              <a:t>昭和</a:t>
            </a:r>
            <a:r>
              <a:rPr lang="en-US" altLang="ja-JP" sz="600" dirty="0" smtClean="0"/>
              <a:t>21</a:t>
            </a:r>
            <a:r>
              <a:rPr lang="ja-JP" altLang="en-US" sz="600" dirty="0" smtClean="0"/>
              <a:t>年</a:t>
            </a:r>
            <a:r>
              <a:rPr lang="en-US" altLang="ja-JP" sz="600" dirty="0" smtClean="0"/>
              <a:t>4</a:t>
            </a:r>
            <a:r>
              <a:rPr lang="ja-JP" altLang="en-US" sz="600" dirty="0"/>
              <a:t>月</a:t>
            </a:r>
            <a:r>
              <a:rPr lang="en-US" altLang="ja-JP" sz="600" dirty="0"/>
              <a:t>1</a:t>
            </a:r>
            <a:r>
              <a:rPr lang="ja-JP" altLang="en-US" sz="600" dirty="0"/>
              <a:t>日～</a:t>
            </a:r>
            <a:r>
              <a:rPr lang="ja-JP" altLang="en-US" sz="600" dirty="0" smtClean="0"/>
              <a:t>昭和</a:t>
            </a:r>
            <a:r>
              <a:rPr lang="en-US" altLang="ja-JP" sz="600" dirty="0" smtClean="0"/>
              <a:t>22</a:t>
            </a:r>
            <a:r>
              <a:rPr lang="ja-JP" altLang="en-US" sz="600" dirty="0" smtClean="0"/>
              <a:t>年</a:t>
            </a:r>
            <a:r>
              <a:rPr lang="en-US" altLang="ja-JP" sz="600" dirty="0"/>
              <a:t>3</a:t>
            </a:r>
            <a:r>
              <a:rPr lang="ja-JP" altLang="en-US" sz="600" dirty="0"/>
              <a:t>月</a:t>
            </a:r>
            <a:r>
              <a:rPr lang="en-US" altLang="ja-JP" sz="600" dirty="0"/>
              <a:t>31</a:t>
            </a:r>
            <a:r>
              <a:rPr lang="ja-JP" altLang="en-US" sz="600" dirty="0"/>
              <a:t>日生</a:t>
            </a:r>
            <a:r>
              <a:rPr lang="en-US" altLang="ja-JP" sz="600" dirty="0"/>
              <a:t>】</a:t>
            </a:r>
          </a:p>
        </p:txBody>
      </p:sp>
      <p:sp>
        <p:nvSpPr>
          <p:cNvPr id="55" name="右矢印 54"/>
          <p:cNvSpPr/>
          <p:nvPr/>
        </p:nvSpPr>
        <p:spPr>
          <a:xfrm>
            <a:off x="676992" y="4613363"/>
            <a:ext cx="135000" cy="194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6" name="サブタイトル 2"/>
          <p:cNvSpPr txBox="1">
            <a:spLocks/>
          </p:cNvSpPr>
          <p:nvPr/>
        </p:nvSpPr>
        <p:spPr>
          <a:xfrm>
            <a:off x="897623" y="4379053"/>
            <a:ext cx="237314" cy="1149292"/>
          </a:xfrm>
          <a:prstGeom prst="rect">
            <a:avLst/>
          </a:prstGeom>
        </p:spPr>
        <p:style>
          <a:lnRef idx="2">
            <a:schemeClr val="dk1"/>
          </a:lnRef>
          <a:fillRef idx="1">
            <a:schemeClr val="lt1"/>
          </a:fillRef>
          <a:effectRef idx="0">
            <a:schemeClr val="dk1"/>
          </a:effectRef>
          <a:fontRef idx="minor">
            <a:schemeClr val="dk1"/>
          </a:fontRef>
        </p:style>
        <p:txBody>
          <a:bodyPr vert="eaVert" lIns="68580" tIns="34290" rIns="68580" bIns="34290" rtlCol="0" anchor="ctr" anchorCtr="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800" dirty="0" smtClean="0"/>
              <a:t>健診はいつ受けますか</a:t>
            </a:r>
            <a:r>
              <a:rPr lang="ja-JP" altLang="en-US" sz="800" dirty="0"/>
              <a:t>？</a:t>
            </a:r>
          </a:p>
        </p:txBody>
      </p:sp>
      <p:sp>
        <p:nvSpPr>
          <p:cNvPr id="7" name="屈折矢印 6"/>
          <p:cNvSpPr/>
          <p:nvPr/>
        </p:nvSpPr>
        <p:spPr>
          <a:xfrm rot="5400000">
            <a:off x="2193718" y="4567806"/>
            <a:ext cx="268451" cy="2223083"/>
          </a:xfrm>
          <a:prstGeom prst="bentUpArrow">
            <a:avLst>
              <a:gd name="adj1" fmla="val 30166"/>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サブタイトル 2"/>
          <p:cNvSpPr txBox="1">
            <a:spLocks/>
          </p:cNvSpPr>
          <p:nvPr/>
        </p:nvSpPr>
        <p:spPr>
          <a:xfrm>
            <a:off x="1134699" y="4379053"/>
            <a:ext cx="266263" cy="553674"/>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800" dirty="0"/>
              <a:t>誕生</a:t>
            </a:r>
            <a:r>
              <a:rPr lang="ja-JP" altLang="en-US" sz="800" dirty="0" smtClean="0"/>
              <a:t>日</a:t>
            </a:r>
            <a:r>
              <a:rPr lang="ja-JP" altLang="en-US" sz="800" dirty="0"/>
              <a:t>前</a:t>
            </a:r>
            <a:endParaRPr lang="en-US" altLang="ja-JP" sz="800" dirty="0"/>
          </a:p>
        </p:txBody>
      </p:sp>
      <p:sp>
        <p:nvSpPr>
          <p:cNvPr id="61" name="サブタイトル 2"/>
          <p:cNvSpPr txBox="1">
            <a:spLocks/>
          </p:cNvSpPr>
          <p:nvPr/>
        </p:nvSpPr>
        <p:spPr>
          <a:xfrm>
            <a:off x="1136099" y="4932727"/>
            <a:ext cx="264864" cy="595618"/>
          </a:xfrm>
          <a:prstGeom prst="rect">
            <a:avLst/>
          </a:prstGeom>
        </p:spPr>
        <p:style>
          <a:lnRef idx="2">
            <a:schemeClr val="dk1"/>
          </a:lnRef>
          <a:fillRef idx="1">
            <a:schemeClr val="lt1"/>
          </a:fillRef>
          <a:effectRef idx="0">
            <a:schemeClr val="dk1"/>
          </a:effectRef>
          <a:fontRef idx="minor">
            <a:schemeClr val="dk1"/>
          </a:fontRef>
        </p:style>
        <p:txBody>
          <a:bodyPr vert="horz" lIns="68580" tIns="34290" rIns="68580" bIns="34290" rtlCol="0" anchor="ctr" anchorCtr="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800" dirty="0"/>
              <a:t>誕生</a:t>
            </a:r>
            <a:r>
              <a:rPr lang="ja-JP" altLang="en-US" sz="800" dirty="0" smtClean="0"/>
              <a:t>日以降</a:t>
            </a:r>
            <a:endParaRPr lang="en-US" altLang="ja-JP" sz="800" dirty="0"/>
          </a:p>
        </p:txBody>
      </p:sp>
      <p:graphicFrame>
        <p:nvGraphicFramePr>
          <p:cNvPr id="63" name="表 62"/>
          <p:cNvGraphicFramePr>
            <a:graphicFrameLocks noGrp="1"/>
          </p:cNvGraphicFramePr>
          <p:nvPr>
            <p:extLst/>
          </p:nvPr>
        </p:nvGraphicFramePr>
        <p:xfrm>
          <a:off x="3478737" y="1506125"/>
          <a:ext cx="3022424" cy="396240"/>
        </p:xfrm>
        <a:graphic>
          <a:graphicData uri="http://schemas.openxmlformats.org/drawingml/2006/table">
            <a:tbl>
              <a:tblPr firstRow="1" bandRow="1">
                <a:tableStyleId>{5C22544A-7EE6-4342-B048-85BDC9FD1C3A}</a:tableStyleId>
              </a:tblPr>
              <a:tblGrid>
                <a:gridCol w="3022424">
                  <a:extLst>
                    <a:ext uri="{9D8B030D-6E8A-4147-A177-3AD203B41FA5}">
                      <a16:colId xmlns="" xmlns:a16="http://schemas.microsoft.com/office/drawing/2014/main" val="20000"/>
                    </a:ext>
                  </a:extLst>
                </a:gridCol>
              </a:tblGrid>
              <a:tr h="135903">
                <a:tc>
                  <a:txBody>
                    <a:bodyPr/>
                    <a:lstStyle/>
                    <a:p>
                      <a:r>
                        <a:rPr kumimoji="1" lang="ja-JP" altLang="en-US" sz="900" dirty="0" smtClean="0"/>
                        <a:t>加入している医療保険者へお問い合わせください。</a:t>
                      </a:r>
                      <a:endParaRPr kumimoji="1" lang="ja-JP" altLang="en-US" sz="900" dirty="0"/>
                    </a:p>
                  </a:txBody>
                  <a:tcPr marL="68580" marR="68580" marT="34290" marB="34290"/>
                </a:tc>
                <a:extLst>
                  <a:ext uri="{0D108BD9-81ED-4DB2-BD59-A6C34878D82A}">
                    <a16:rowId xmlns="" xmlns:a16="http://schemas.microsoft.com/office/drawing/2014/main" val="10000"/>
                  </a:ext>
                </a:extLst>
              </a:tr>
              <a:tr h="154614">
                <a:tc>
                  <a:txBody>
                    <a:bodyPr/>
                    <a:lstStyle/>
                    <a:p>
                      <a:r>
                        <a:rPr kumimoji="1" lang="ja-JP" altLang="en-US" sz="800" dirty="0" smtClean="0"/>
                        <a:t>◆保険証の発行元によって若年者健診が受けられます。</a:t>
                      </a:r>
                      <a:endParaRPr kumimoji="1" lang="ja-JP" altLang="en-US" sz="800" dirty="0"/>
                    </a:p>
                  </a:txBody>
                  <a:tcPr marL="68580" marR="68580" marT="34290" marB="34290" anchor="ctr"/>
                </a:tc>
                <a:extLst>
                  <a:ext uri="{0D108BD9-81ED-4DB2-BD59-A6C34878D82A}">
                    <a16:rowId xmlns="" xmlns:a16="http://schemas.microsoft.com/office/drawing/2014/main" val="10001"/>
                  </a:ext>
                </a:extLst>
              </a:tr>
            </a:tbl>
          </a:graphicData>
        </a:graphic>
      </p:graphicFrame>
      <p:sp>
        <p:nvSpPr>
          <p:cNvPr id="57" name="右矢印 56"/>
          <p:cNvSpPr/>
          <p:nvPr/>
        </p:nvSpPr>
        <p:spPr>
          <a:xfrm>
            <a:off x="1759236" y="4730119"/>
            <a:ext cx="135000" cy="194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8" name="右矢印 57"/>
          <p:cNvSpPr/>
          <p:nvPr/>
        </p:nvSpPr>
        <p:spPr>
          <a:xfrm>
            <a:off x="3323437" y="5245011"/>
            <a:ext cx="136800" cy="19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曲折矢印 18"/>
          <p:cNvSpPr/>
          <p:nvPr/>
        </p:nvSpPr>
        <p:spPr>
          <a:xfrm>
            <a:off x="1215483" y="4118994"/>
            <a:ext cx="234176" cy="241133"/>
          </a:xfrm>
          <a:prstGeom prst="bentArrow">
            <a:avLst>
              <a:gd name="adj1" fmla="val 28333"/>
              <a:gd name="adj2" fmla="val 26667"/>
              <a:gd name="adj3" fmla="val 21667"/>
              <a:gd name="adj4" fmla="val 1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角丸四角形 19"/>
          <p:cNvSpPr/>
          <p:nvPr/>
        </p:nvSpPr>
        <p:spPr>
          <a:xfrm>
            <a:off x="201335" y="847287"/>
            <a:ext cx="872456" cy="3607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rPr>
              <a:t>年度末（令和</a:t>
            </a:r>
            <a:r>
              <a:rPr lang="en-US" altLang="ja-JP" sz="700" dirty="0" smtClean="0">
                <a:solidFill>
                  <a:schemeClr val="tx1"/>
                </a:solidFill>
              </a:rPr>
              <a:t>4</a:t>
            </a:r>
            <a:r>
              <a:rPr lang="ja-JP" altLang="en-US" sz="700" dirty="0" smtClean="0">
                <a:solidFill>
                  <a:schemeClr val="tx1"/>
                </a:solidFill>
              </a:rPr>
              <a:t>年</a:t>
            </a:r>
            <a:r>
              <a:rPr lang="en-US" altLang="ja-JP" sz="700" dirty="0" smtClean="0">
                <a:solidFill>
                  <a:schemeClr val="tx1"/>
                </a:solidFill>
              </a:rPr>
              <a:t>3</a:t>
            </a:r>
            <a:r>
              <a:rPr lang="ja-JP" altLang="en-US" sz="700" dirty="0" smtClean="0">
                <a:solidFill>
                  <a:schemeClr val="tx1"/>
                </a:solidFill>
              </a:rPr>
              <a:t>月</a:t>
            </a:r>
            <a:r>
              <a:rPr lang="en-US" altLang="ja-JP" sz="700" dirty="0" smtClean="0">
                <a:solidFill>
                  <a:schemeClr val="tx1"/>
                </a:solidFill>
              </a:rPr>
              <a:t>31</a:t>
            </a:r>
            <a:r>
              <a:rPr lang="ja-JP" altLang="en-US" sz="700" dirty="0" smtClean="0">
                <a:solidFill>
                  <a:schemeClr val="tx1"/>
                </a:solidFill>
              </a:rPr>
              <a:t>日）</a:t>
            </a:r>
            <a:r>
              <a:rPr kumimoji="1" lang="ja-JP" altLang="en-US" sz="700" dirty="0" smtClean="0">
                <a:solidFill>
                  <a:schemeClr val="tx1"/>
                </a:solidFill>
              </a:rPr>
              <a:t>の年齢は何歳ですか？</a:t>
            </a:r>
            <a:endParaRPr kumimoji="1" lang="ja-JP" altLang="en-US" sz="700" dirty="0">
              <a:solidFill>
                <a:schemeClr val="tx1"/>
              </a:solidFill>
            </a:endParaRPr>
          </a:p>
        </p:txBody>
      </p:sp>
    </p:spTree>
    <p:extLst>
      <p:ext uri="{BB962C8B-B14F-4D97-AF65-F5344CB8AC3E}">
        <p14:creationId xmlns:p14="http://schemas.microsoft.com/office/powerpoint/2010/main" val="31137458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840</TotalTime>
  <Words>765</Words>
  <Application>Microsoft Office PowerPoint</Application>
  <PresentationFormat>画面に合わせる (4:3)</PresentationFormat>
  <Paragraphs>59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【令和3年度版】　○○（市・町・村）民・特定・後期高齢者　健康診査の受け方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【令和3年度】長野県民の健康診査の受け方</dc:title>
  <dc:creator>0398</dc:creator>
  <cp:lastModifiedBy>0398</cp:lastModifiedBy>
  <cp:revision>84</cp:revision>
  <cp:lastPrinted>2020-11-02T00:54:02Z</cp:lastPrinted>
  <dcterms:created xsi:type="dcterms:W3CDTF">2020-08-21T05:50:05Z</dcterms:created>
  <dcterms:modified xsi:type="dcterms:W3CDTF">2020-12-03T07:29:36Z</dcterms:modified>
</cp:coreProperties>
</file>